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70" r:id="rId2"/>
    <p:sldId id="318" r:id="rId3"/>
    <p:sldId id="304" r:id="rId4"/>
    <p:sldId id="272" r:id="rId5"/>
    <p:sldId id="316" r:id="rId6"/>
    <p:sldId id="303" r:id="rId7"/>
    <p:sldId id="274" r:id="rId8"/>
    <p:sldId id="297" r:id="rId9"/>
    <p:sldId id="310" r:id="rId10"/>
    <p:sldId id="311" r:id="rId11"/>
    <p:sldId id="285" r:id="rId12"/>
    <p:sldId id="314" r:id="rId13"/>
    <p:sldId id="286" r:id="rId14"/>
    <p:sldId id="281" r:id="rId15"/>
    <p:sldId id="317" r:id="rId16"/>
    <p:sldId id="308" r:id="rId17"/>
    <p:sldId id="305" r:id="rId18"/>
    <p:sldId id="312" r:id="rId19"/>
    <p:sldId id="313" r:id="rId20"/>
    <p:sldId id="296" r:id="rId21"/>
    <p:sldId id="273" r:id="rId22"/>
    <p:sldId id="287" r:id="rId23"/>
    <p:sldId id="288" r:id="rId24"/>
    <p:sldId id="291" r:id="rId25"/>
    <p:sldId id="292" r:id="rId26"/>
    <p:sldId id="293" r:id="rId27"/>
    <p:sldId id="307" r:id="rId28"/>
    <p:sldId id="315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18"/>
            <p14:sldId id="304"/>
            <p14:sldId id="272"/>
            <p14:sldId id="316"/>
            <p14:sldId id="303"/>
            <p14:sldId id="274"/>
            <p14:sldId id="297"/>
            <p14:sldId id="310"/>
            <p14:sldId id="311"/>
            <p14:sldId id="285"/>
            <p14:sldId id="314"/>
            <p14:sldId id="286"/>
            <p14:sldId id="281"/>
            <p14:sldId id="317"/>
            <p14:sldId id="308"/>
            <p14:sldId id="305"/>
            <p14:sldId id="312"/>
            <p14:sldId id="313"/>
            <p14:sldId id="296"/>
            <p14:sldId id="273"/>
            <p14:sldId id="287"/>
            <p14:sldId id="288"/>
            <p14:sldId id="291"/>
            <p14:sldId id="292"/>
            <p14:sldId id="293"/>
            <p14:sldId id="307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4"/>
    <p:restoredTop sz="96318" autoAdjust="0"/>
  </p:normalViewPr>
  <p:slideViewPr>
    <p:cSldViewPr>
      <p:cViewPr varScale="1">
        <p:scale>
          <a:sx n="113" d="100"/>
          <a:sy n="113" d="100"/>
        </p:scale>
        <p:origin x="876" y="96"/>
      </p:cViewPr>
      <p:guideLst>
        <p:guide orient="horz" pos="2205"/>
        <p:guide pos="3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shchin\sdet\CMU\project\presentation\share_doc\bts_effort_&#4363;&#4455;&#4352;&#4469;&#4355;&#4449;&#4363;&#4453;&#4536;&#4355;&#4454;&#4363;&#4469;&#4368;&#4467;&#4370;&#4450;&#4364;&#4462;&#4361;&#4454;&#4363;&#4461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PMD_REPORT_master_18073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PMD_REPORT_master_18073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space\share_doc\CodeReview\CodeReiview_&#48516;&#49437;&#51088;&#4730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5430248588073"/>
          <c:y val="5.1142586682814149E-2"/>
          <c:w val="0.8779614888602304"/>
          <c:h val="0.74601320414572614"/>
        </c:manualLayout>
      </c:layout>
      <c:lineChart>
        <c:grouping val="standard"/>
        <c:varyColors val="0"/>
        <c:ser>
          <c:idx val="0"/>
          <c:order val="0"/>
          <c:tx>
            <c:v>Planned effort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DA7-B94D-A05C-F296EB1F35E3}"/>
            </c:ext>
          </c:extLst>
        </c:ser>
        <c:ser>
          <c:idx val="1"/>
          <c:order val="1"/>
          <c:tx>
            <c:v>Estimated effort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166.7</c:v>
                </c:pt>
                <c:pt idx="13">
                  <c:v>166.7</c:v>
                </c:pt>
                <c:pt idx="14">
                  <c:v>181.7</c:v>
                </c:pt>
                <c:pt idx="15">
                  <c:v>191.7</c:v>
                </c:pt>
                <c:pt idx="16">
                  <c:v>206.7</c:v>
                </c:pt>
                <c:pt idx="17">
                  <c:v>239.7</c:v>
                </c:pt>
                <c:pt idx="18">
                  <c:v>264.7</c:v>
                </c:pt>
                <c:pt idx="19">
                  <c:v>275.7</c:v>
                </c:pt>
                <c:pt idx="20">
                  <c:v>285.7</c:v>
                </c:pt>
                <c:pt idx="21">
                  <c:v>295.7</c:v>
                </c:pt>
                <c:pt idx="22">
                  <c:v>331.7</c:v>
                </c:pt>
                <c:pt idx="23">
                  <c:v>353.2</c:v>
                </c:pt>
                <c:pt idx="24">
                  <c:v>353.2</c:v>
                </c:pt>
                <c:pt idx="25">
                  <c:v>353.2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DA7-B94D-A05C-F296EB1F35E3}"/>
            </c:ext>
          </c:extLst>
        </c:ser>
        <c:ser>
          <c:idx val="2"/>
          <c:order val="2"/>
          <c:tx>
            <c:v>Actual effort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80.099999999999994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134.69999999999999</c:v>
                </c:pt>
                <c:pt idx="12">
                  <c:v>154.19999999999999</c:v>
                </c:pt>
                <c:pt idx="13">
                  <c:v>154.19999999999999</c:v>
                </c:pt>
                <c:pt idx="14">
                  <c:v>189.2</c:v>
                </c:pt>
                <c:pt idx="15">
                  <c:v>200.2</c:v>
                </c:pt>
                <c:pt idx="16">
                  <c:v>210.2</c:v>
                </c:pt>
                <c:pt idx="17">
                  <c:v>233.6</c:v>
                </c:pt>
                <c:pt idx="18">
                  <c:v>253.6</c:v>
                </c:pt>
                <c:pt idx="19">
                  <c:v>265.39999999999998</c:v>
                </c:pt>
                <c:pt idx="20">
                  <c:v>280.39999999999998</c:v>
                </c:pt>
                <c:pt idx="21">
                  <c:v>295.39999999999998</c:v>
                </c:pt>
                <c:pt idx="22">
                  <c:v>325.39999999999998</c:v>
                </c:pt>
                <c:pt idx="23">
                  <c:v>346.4</c:v>
                </c:pt>
                <c:pt idx="24">
                  <c:v>346.4</c:v>
                </c:pt>
                <c:pt idx="25">
                  <c:v>346.4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DA7-B94D-A05C-F296EB1F3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1940920"/>
        <c:axId val="311938568"/>
      </c:lineChart>
      <c:dateAx>
        <c:axId val="3119409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Period</a:t>
                </a:r>
              </a:p>
            </c:rich>
          </c:tx>
          <c:layout>
            <c:manualLayout>
              <c:xMode val="edge"/>
              <c:yMode val="edge"/>
              <c:x val="0.50867993272060852"/>
              <c:y val="0.9139607901323979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311938568"/>
        <c:crosses val="autoZero"/>
        <c:auto val="0"/>
        <c:lblOffset val="100"/>
        <c:baseTimeUnit val="days"/>
        <c:majorUnit val="1"/>
        <c:minorUnit val="1"/>
      </c:dateAx>
      <c:valAx>
        <c:axId val="311938568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(h)</a:t>
                </a:r>
                <a:endParaRPr lang="ko-KR" altLang="en-US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31194092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3376151482701734"/>
          <c:y val="7.7925303897051254E-2"/>
          <c:w val="0.22267472148286047"/>
          <c:h val="0.275590551181102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Defects</a:t>
            </a:r>
            <a:r>
              <a:rPr lang="en-US" altLang="ko-KR" baseline="0"/>
              <a:t> on each Stage</a:t>
            </a:r>
            <a:endParaRPr lang="ko-KR" altLang="en-US"/>
          </a:p>
        </c:rich>
      </c:tx>
      <c:layout>
        <c:manualLayout>
          <c:xMode val="edge"/>
          <c:yMode val="edge"/>
          <c:x val="0.33171522309711293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Sheet2!$M$7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11111111111112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3888888888888838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777777777777777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7777777777777779E-3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Sheet2!$M$8:$M$12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13</c:v>
                </c:pt>
                <c:pt idx="3">
                  <c:v>8</c:v>
                </c:pt>
                <c:pt idx="4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F1BA-5643-A71C-4557D296A024}"/>
            </c:ext>
          </c:extLst>
        </c:ser>
        <c:ser>
          <c:idx val="1"/>
          <c:order val="1"/>
          <c:tx>
            <c:strRef>
              <c:f>Sheet2!$N$7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666666666666666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9444444444444445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8.3333333333333332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8.333333333333282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Sheet2!$N$8:$N$12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11</c:v>
                </c:pt>
                <c:pt idx="3">
                  <c:v>9</c:v>
                </c:pt>
                <c:pt idx="4">
                  <c:v>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F1BA-5643-A71C-4557D296A024}"/>
            </c:ext>
          </c:extLst>
        </c:ser>
        <c:ser>
          <c:idx val="2"/>
          <c:order val="2"/>
          <c:tx>
            <c:strRef>
              <c:f>Sheet2!$O$7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1111111111111162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1.6666666666666666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4999999999999949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7777777777777779E-3"/>
                  <c:y val="-5.55555555555555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Sheet2!$O$8:$O$12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12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F1BA-5643-A71C-4557D296A0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94233792"/>
        <c:axId val="399266696"/>
      </c:barChart>
      <c:catAx>
        <c:axId val="3942337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9266696"/>
        <c:crosses val="autoZero"/>
        <c:auto val="1"/>
        <c:lblAlgn val="ctr"/>
        <c:lblOffset val="100"/>
        <c:noMultiLvlLbl val="0"/>
      </c:catAx>
      <c:valAx>
        <c:axId val="399266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423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Defects</a:t>
            </a:r>
            <a:r>
              <a:rPr lang="en-US" altLang="ko-KR" baseline="0" dirty="0"/>
              <a:t> and Efforts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Sheet2!$N$17</c:f>
              <c:strCache>
                <c:ptCount val="1"/>
                <c:pt idx="0">
                  <c:v>defect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Sheet2!$N$18:$N$22</c:f>
              <c:numCache>
                <c:formatCode>General</c:formatCode>
                <c:ptCount val="5"/>
                <c:pt idx="0">
                  <c:v>132</c:v>
                </c:pt>
                <c:pt idx="1">
                  <c:v>221</c:v>
                </c:pt>
                <c:pt idx="2">
                  <c:v>36</c:v>
                </c:pt>
                <c:pt idx="3">
                  <c:v>23</c:v>
                </c:pt>
                <c:pt idx="4">
                  <c:v>46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0C6-0C4C-9E42-9AEA72E9EE70}"/>
            </c:ext>
          </c:extLst>
        </c:ser>
        <c:ser>
          <c:idx val="1"/>
          <c:order val="1"/>
          <c:tx>
            <c:strRef>
              <c:f>Sheet2!$O$17</c:f>
              <c:strCache>
                <c:ptCount val="1"/>
                <c:pt idx="0">
                  <c:v>effort(hours)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Sheet2!$O$18:$O$22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60</c:v>
                </c:pt>
                <c:pt idx="3">
                  <c:v>15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0C6-0C4C-9E42-9AEA72E9E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0227536"/>
        <c:axId val="310227928"/>
      </c:barChart>
      <c:catAx>
        <c:axId val="310227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0227928"/>
        <c:crosses val="autoZero"/>
        <c:auto val="1"/>
        <c:lblAlgn val="ctr"/>
        <c:lblOffset val="100"/>
        <c:noMultiLvlLbl val="0"/>
      </c:catAx>
      <c:valAx>
        <c:axId val="310227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0227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</a:t>
            </a:r>
            <a:endParaRPr lang="ko-KR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'카테고리별 구분'!$C$1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7E2-BF49-A810-990A86F8BD46}"/>
            </c:ext>
          </c:extLst>
        </c:ser>
        <c:ser>
          <c:idx val="1"/>
          <c:order val="1"/>
          <c:tx>
            <c:strRef>
              <c:f>'카테고리별 구분'!$D$1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구분'!$D$2:$D$11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7E2-BF49-A810-990A86F8BD46}"/>
            </c:ext>
          </c:extLst>
        </c:ser>
        <c:ser>
          <c:idx val="2"/>
          <c:order val="2"/>
          <c:tx>
            <c:strRef>
              <c:f>'카테고리별 구분'!$E$1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6</c:v>
                </c:pt>
                <c:pt idx="9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7E2-BF49-A810-990A86F8BD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11859528"/>
        <c:axId val="308814000"/>
      </c:barChart>
      <c:catAx>
        <c:axId val="3118595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8814000"/>
        <c:crosses val="autoZero"/>
        <c:auto val="1"/>
        <c:lblAlgn val="ctr"/>
        <c:lblOffset val="100"/>
        <c:noMultiLvlLbl val="0"/>
      </c:catAx>
      <c:valAx>
        <c:axId val="308814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1859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2018-08-01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8015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566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191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45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910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75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215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13" Type="http://schemas.openxmlformats.org/officeDocument/2006/relationships/image" Target="../media/image20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9.tiff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8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7.tiff"/><Relationship Id="rId4" Type="http://schemas.openxmlformats.org/officeDocument/2006/relationships/hyperlink" Target="NULL" TargetMode="External"/><Relationship Id="rId9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482227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xmlns="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xmlns="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6B8AF-E701-F948-80F0-187808BB4ED5}"/>
              </a:ext>
            </a:extLst>
          </p:cNvPr>
          <p:cNvSpPr txBox="1"/>
          <p:nvPr/>
        </p:nvSpPr>
        <p:spPr>
          <a:xfrm>
            <a:off x="1547664" y="3872661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Final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422B3A7-E8B0-CB4F-BD91-32C16939BC2D}"/>
              </a:ext>
            </a:extLst>
          </p:cNvPr>
          <p:cNvSpPr txBox="1"/>
          <p:nvPr/>
        </p:nvSpPr>
        <p:spPr>
          <a:xfrm>
            <a:off x="6444471" y="2987166"/>
            <a:ext cx="348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</a:t>
            </a:r>
            <a:r>
              <a:rPr kumimoji="1" lang="en-US" altLang="ko-KR" dirty="0">
                <a:solidFill>
                  <a:srgbClr val="FF0000"/>
                </a:solidFill>
              </a:rPr>
              <a:t>-severity </a:t>
            </a:r>
            <a:r>
              <a:rPr kumimoji="1" lang="ko-KR" altLang="en-US" dirty="0">
                <a:solidFill>
                  <a:srgbClr val="FF0000"/>
                </a:solidFill>
              </a:rPr>
              <a:t>데이터 합치기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 </a:t>
            </a:r>
            <a:r>
              <a:rPr kumimoji="1" lang="en-US" altLang="ko-KR" dirty="0">
                <a:solidFill>
                  <a:srgbClr val="FF0000"/>
                </a:solidFill>
              </a:rPr>
              <a:t>effort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569E8B6-0814-8A48-9A51-13FA1D710554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522920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Method / Tool with Severity</a:t>
            </a:r>
          </a:p>
          <a:p>
            <a:endParaRPr lang="ko-KR" altLang="en-US" dirty="0"/>
          </a:p>
        </p:txBody>
      </p:sp>
      <p:graphicFrame>
        <p:nvGraphicFramePr>
          <p:cNvPr id="12" name="차트 11"/>
          <p:cNvGraphicFramePr>
            <a:graphicFrameLocks/>
          </p:cNvGraphicFramePr>
          <p:nvPr>
            <p:extLst/>
          </p:nvPr>
        </p:nvGraphicFramePr>
        <p:xfrm>
          <a:off x="971600" y="1124744"/>
          <a:ext cx="6466028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직사각형 17"/>
          <p:cNvSpPr/>
          <p:nvPr/>
        </p:nvSpPr>
        <p:spPr>
          <a:xfrm rot="20130486">
            <a:off x="5861307" y="1522663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4756654" y="5661248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Lesson learn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찾는 효율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21 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45611AC-D10C-294F-B9EF-870930A0DFF1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927272F-6365-114D-9B9E-4F20CB2C3149}"/>
              </a:ext>
            </a:extLst>
          </p:cNvPr>
          <p:cNvSpPr txBox="1"/>
          <p:nvPr/>
        </p:nvSpPr>
        <p:spPr>
          <a:xfrm>
            <a:off x="5658622" y="842607"/>
            <a:ext cx="2819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숫자 현행화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learned.</a:t>
            </a:r>
            <a:r>
              <a:rPr kumimoji="1" lang="ko-KR" altLang="en-US" dirty="0">
                <a:solidFill>
                  <a:srgbClr val="FF0000"/>
                </a:solidFill>
              </a:rPr>
              <a:t>수정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403402" y="1700808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표 교체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graphicFrame>
        <p:nvGraphicFramePr>
          <p:cNvPr id="17" name="차트 16"/>
          <p:cNvGraphicFramePr>
            <a:graphicFrameLocks/>
          </p:cNvGraphicFramePr>
          <p:nvPr>
            <p:extLst/>
          </p:nvPr>
        </p:nvGraphicFramePr>
        <p:xfrm>
          <a:off x="3635896" y="249289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92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688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detect defects with less effort than dynamic testing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integrate static analysis tools to the CI environment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~~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110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~~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7" y="192836"/>
            <a:ext cx="77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activities – Static analysis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920D680-1796-3448-A91D-A96402D8429D}"/>
              </a:ext>
            </a:extLst>
          </p:cNvPr>
          <p:cNvSpPr txBox="1"/>
          <p:nvPr/>
        </p:nvSpPr>
        <p:spPr>
          <a:xfrm>
            <a:off x="8603467" y="-3075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1115616" y="3696237"/>
            <a:ext cx="3725075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>
                <a:solidFill>
                  <a:srgbClr val="0070C0"/>
                </a:solidFill>
              </a:rPr>
              <a:t>Pmd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현재 버전 돌려서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sonar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랑 비교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False alarm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개수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ex. print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1979712" y="2226350"/>
            <a:ext cx="19802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42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7" y="187319"/>
            <a:ext cx="7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0443A83-A78C-7D48-8E84-A4EF5E7C1D56}"/>
              </a:ext>
            </a:extLst>
          </p:cNvPr>
          <p:cNvSpPr txBox="1"/>
          <p:nvPr/>
        </p:nvSpPr>
        <p:spPr>
          <a:xfrm>
            <a:off x="8618962" y="2081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4791093" y="3928700"/>
            <a:ext cx="343825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>
                <a:solidFill>
                  <a:srgbClr val="0070C0"/>
                </a:solidFill>
              </a:rPr>
              <a:t>SonarQube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 code smell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1958222" y="2060848"/>
            <a:ext cx="1980220" cy="372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813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8055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Verify the operation for function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Satisfying code coverage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Test – pass rate : 100%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90% statement / 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Number of unit-test : 241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list : 6 =&gt; Critical : 3 (47, 54, 86) /  Major : 3 (48, 51, 93) </a:t>
            </a:r>
            <a:endParaRPr lang="en-US" altLang="ko-KR" sz="17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defect is found as it progresses to code coverage rather than verifying function operation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유닛 테스트 과정에서 좀 더 있는 코드 리뷰가 가능해서 코드의 품질을 올려서 </a:t>
            </a:r>
            <a:r>
              <a:rPr lang="en-US" altLang="ko-KR" sz="1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</a:t>
            </a:r>
            <a:r>
              <a:rPr lang="ko-KR" altLang="en-US" sz="1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적었다</a:t>
            </a:r>
            <a:r>
              <a:rPr lang="en-US" altLang="ko-KR" sz="1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E2FEEE6-76AC-D04E-890A-817C08F5A02D}"/>
              </a:ext>
            </a:extLst>
          </p:cNvPr>
          <p:cNvSpPr txBox="1"/>
          <p:nvPr/>
        </p:nvSpPr>
        <p:spPr>
          <a:xfrm>
            <a:off x="8603467" y="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3563888" y="4526388"/>
            <a:ext cx="3204356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Unit test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개수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Coverage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결과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1655676" y="3237535"/>
            <a:ext cx="19802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92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179512" y="613537"/>
            <a:ext cx="8496944" cy="6411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Mutation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Planned Effort : 5h (7/23, 1 member, 5 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Actual : 11h (7/23 , 2 members, 6hours + 5hours )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affected Unit Test Case : GameTest.java - 46 ,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ItemTest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- 3, PlayerTest.java - 4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Mutation Test Result Report (PIT Summary)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Mutation coverage : 55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% for Game, Player, Item classes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detection.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selectively handle the remaining test case bugs provided by the PIT.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explicit unit test case implementation of the parts to be checked and the degree of stub processing affected the mutation coverage.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the mutation test is to check the fidelity of the test case.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programs that contain a lot of logic to change the value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safety-oriented programs (automotive, aviation-related programs, etc.).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Mutation Test (added) 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23D15EE-92DC-0C48-8648-2657CCC5B593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46" y="6504221"/>
            <a:ext cx="6547454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did mutation test before implement new feature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7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3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Merge the new features into one repository and verify that they are working properly.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DBA57EB-F596-0F40-98BA-26FFE0909D0D}"/>
              </a:ext>
            </a:extLst>
          </p:cNvPr>
          <p:cNvSpPr txBox="1"/>
          <p:nvPr/>
        </p:nvSpPr>
        <p:spPr>
          <a:xfrm>
            <a:off x="3169712" y="3284984"/>
            <a:ext cx="5517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New feature </a:t>
            </a:r>
            <a:r>
              <a:rPr kumimoji="1" lang="ko-KR" altLang="en-US" dirty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>
                <a:solidFill>
                  <a:srgbClr val="FF0000"/>
                </a:solidFill>
              </a:rPr>
              <a:t>effort. </a:t>
            </a:r>
            <a:r>
              <a:rPr kumimoji="1" lang="ko-KR" altLang="en-US" dirty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3B2E287-0F97-0C49-84B9-63FCDC0A1D94}"/>
              </a:ext>
            </a:extLst>
          </p:cNvPr>
          <p:cNvSpPr txBox="1"/>
          <p:nvPr/>
        </p:nvSpPr>
        <p:spPr>
          <a:xfrm>
            <a:off x="7127811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217570" y="1556792"/>
            <a:ext cx="3820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및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기준으로 수정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276370" cy="612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40 hours (4Cycle / 5 hours per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dycle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492(appendix. 7)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Current pass rate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30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C15E54-7504-E645-B3B4-8B0E573F118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5536" y="5301208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3645024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323519" y="2204864"/>
            <a:ext cx="382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Output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정리 필요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3968" y="3807709"/>
            <a:ext cx="1126654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: 29, Action/Item : 434, Game </a:t>
            </a:r>
            <a:r>
              <a:rPr lang="en-US" altLang="ko-KR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: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</a:rPr>
              <a:t>시나리오 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en-US" altLang="ko-KR" dirty="0" err="1">
                <a:solidFill>
                  <a:srgbClr val="002060"/>
                </a:solidFill>
              </a:rPr>
              <a:t>palyer</a:t>
            </a:r>
            <a:r>
              <a:rPr lang="ko-KR" altLang="en-US">
                <a:solidFill>
                  <a:srgbClr val="002060"/>
                </a:solidFill>
              </a:rPr>
              <a:t>와 </a:t>
            </a:r>
            <a:r>
              <a:rPr lang="en-US" altLang="ko-KR" dirty="0">
                <a:solidFill>
                  <a:srgbClr val="002060"/>
                </a:solidFill>
              </a:rPr>
              <a:t>designer</a:t>
            </a:r>
            <a:r>
              <a:rPr lang="ko-KR" altLang="en-US">
                <a:solidFill>
                  <a:srgbClr val="002060"/>
                </a:solidFill>
              </a:rPr>
              <a:t>의 시나리오 흐름도를 기반으로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ko-KR" altLang="en-US" dirty="0">
                <a:solidFill>
                  <a:srgbClr val="002060"/>
                </a:solidFill>
              </a:rPr>
              <a:t>시나리오의 시작에서 종료까지 </a:t>
            </a:r>
            <a:r>
              <a:rPr lang="en-US" altLang="ko-KR" dirty="0">
                <a:solidFill>
                  <a:srgbClr val="002060"/>
                </a:solidFill>
              </a:rPr>
              <a:t>path</a:t>
            </a:r>
            <a:r>
              <a:rPr lang="ko-KR" altLang="en-US">
                <a:solidFill>
                  <a:srgbClr val="002060"/>
                </a:solidFill>
              </a:rPr>
              <a:t>를 타도록 </a:t>
            </a:r>
            <a:r>
              <a:rPr lang="en-US" altLang="ko-KR" dirty="0">
                <a:solidFill>
                  <a:srgbClr val="002060"/>
                </a:solidFill>
              </a:rPr>
              <a:t>TC</a:t>
            </a:r>
            <a:r>
              <a:rPr lang="ko-KR" altLang="en-US">
                <a:solidFill>
                  <a:srgbClr val="002060"/>
                </a:solidFill>
              </a:rPr>
              <a:t>를 생성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Action/Item : </a:t>
            </a:r>
            <a:r>
              <a:rPr lang="ko-KR" altLang="en-US">
                <a:solidFill>
                  <a:srgbClr val="002060"/>
                </a:solidFill>
              </a:rPr>
              <a:t>게임 진행시 필요한 세부 동작에 대한 </a:t>
            </a:r>
            <a:r>
              <a:rPr lang="en-US" altLang="ko-KR" dirty="0">
                <a:solidFill>
                  <a:srgbClr val="002060"/>
                </a:solidFill>
              </a:rPr>
              <a:t>test case.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>
                <a:solidFill>
                  <a:srgbClr val="002060"/>
                </a:solidFill>
              </a:rPr>
              <a:t>모든 아이템</a:t>
            </a:r>
            <a:r>
              <a:rPr lang="en-US" altLang="ko-KR" dirty="0">
                <a:solidFill>
                  <a:srgbClr val="002060"/>
                </a:solidFill>
              </a:rPr>
              <a:t>(29</a:t>
            </a:r>
            <a:r>
              <a:rPr lang="ko-KR" altLang="en-US">
                <a:solidFill>
                  <a:srgbClr val="002060"/>
                </a:solidFill>
              </a:rPr>
              <a:t>개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  <a:r>
              <a:rPr lang="ko-KR" altLang="en-US">
                <a:solidFill>
                  <a:srgbClr val="002060"/>
                </a:solidFill>
              </a:rPr>
              <a:t>의 </a:t>
            </a:r>
            <a:r>
              <a:rPr lang="en-US" altLang="ko-KR" dirty="0">
                <a:solidFill>
                  <a:srgbClr val="002060"/>
                </a:solidFill>
              </a:rPr>
              <a:t>action(14)</a:t>
            </a:r>
            <a:r>
              <a:rPr lang="ko-KR" altLang="en-US">
                <a:solidFill>
                  <a:srgbClr val="002060"/>
                </a:solidFill>
              </a:rPr>
              <a:t>을 실행하고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>
                <a:solidFill>
                  <a:srgbClr val="002060"/>
                </a:solidFill>
              </a:rPr>
              <a:t>추가로 </a:t>
            </a:r>
            <a:r>
              <a:rPr lang="en-US" altLang="ko-KR" dirty="0">
                <a:solidFill>
                  <a:srgbClr val="002060"/>
                </a:solidFill>
              </a:rPr>
              <a:t>item</a:t>
            </a:r>
            <a:r>
              <a:rPr lang="ko-KR" altLang="en-US">
                <a:solidFill>
                  <a:srgbClr val="002060"/>
                </a:solidFill>
              </a:rPr>
              <a:t> 없는 </a:t>
            </a:r>
            <a:r>
              <a:rPr lang="en-US" altLang="ko-KR" dirty="0">
                <a:solidFill>
                  <a:srgbClr val="002060"/>
                </a:solidFill>
              </a:rPr>
              <a:t>action</a:t>
            </a:r>
            <a:r>
              <a:rPr lang="ko-KR" altLang="en-US">
                <a:solidFill>
                  <a:srgbClr val="002060"/>
                </a:solidFill>
              </a:rPr>
              <a:t>에 대해서도 </a:t>
            </a:r>
            <a:r>
              <a:rPr lang="en-US" altLang="ko-KR" dirty="0">
                <a:solidFill>
                  <a:srgbClr val="002060"/>
                </a:solidFill>
              </a:rPr>
              <a:t/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en-US" altLang="ko-KR" dirty="0">
                <a:solidFill>
                  <a:srgbClr val="002060"/>
                </a:solidFill>
              </a:rPr>
              <a:t>test</a:t>
            </a:r>
            <a:r>
              <a:rPr lang="ko-KR" altLang="en-US">
                <a:solidFill>
                  <a:srgbClr val="002060"/>
                </a:solidFill>
              </a:rPr>
              <a:t>하기 위한 </a:t>
            </a:r>
            <a:r>
              <a:rPr lang="en-US" altLang="ko-KR" dirty="0" err="1">
                <a:solidFill>
                  <a:srgbClr val="002060"/>
                </a:solidFill>
              </a:rPr>
              <a:t>tc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ko-KR" altLang="en-US">
                <a:solidFill>
                  <a:srgbClr val="002060"/>
                </a:solidFill>
              </a:rPr>
              <a:t>생성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Game </a:t>
            </a:r>
            <a:r>
              <a:rPr lang="en-US" altLang="ko-KR" dirty="0" err="1">
                <a:solidFill>
                  <a:srgbClr val="002060"/>
                </a:solidFill>
              </a:rPr>
              <a:t>Config</a:t>
            </a:r>
            <a:r>
              <a:rPr lang="en-US" altLang="ko-KR" dirty="0">
                <a:solidFill>
                  <a:srgbClr val="002060"/>
                </a:solidFill>
              </a:rPr>
              <a:t>. : designer</a:t>
            </a:r>
            <a:r>
              <a:rPr lang="ko-KR" altLang="en-US">
                <a:solidFill>
                  <a:srgbClr val="002060"/>
                </a:solidFill>
              </a:rPr>
              <a:t>의 시나리오과 관련 있음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r>
              <a:rPr lang="ko-KR" altLang="en-US">
                <a:solidFill>
                  <a:srgbClr val="002060"/>
                </a:solidFill>
              </a:rPr>
              <a:t>디자이너가 만든 게임의 </a:t>
            </a:r>
            <a:r>
              <a:rPr lang="en-US" altLang="ko-KR" dirty="0">
                <a:solidFill>
                  <a:srgbClr val="002060"/>
                </a:solidFill>
              </a:rPr>
              <a:t>valid </a:t>
            </a:r>
            <a:r>
              <a:rPr lang="ko-KR" altLang="en-US">
                <a:solidFill>
                  <a:srgbClr val="002060"/>
                </a:solidFill>
              </a:rPr>
              <a:t>를 </a:t>
            </a:r>
            <a:r>
              <a:rPr lang="en-US" altLang="ko-KR" dirty="0">
                <a:solidFill>
                  <a:srgbClr val="002060"/>
                </a:solidFill>
              </a:rPr>
              <a:t>check </a:t>
            </a:r>
            <a:r>
              <a:rPr lang="ko-KR" altLang="en-US">
                <a:solidFill>
                  <a:srgbClr val="002060"/>
                </a:solidFill>
              </a:rPr>
              <a:t>하는것에 대한</a:t>
            </a:r>
            <a:r>
              <a:rPr lang="en-US" altLang="ko-KR" dirty="0">
                <a:solidFill>
                  <a:srgbClr val="002060"/>
                </a:solidFill>
              </a:rPr>
              <a:t/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>
                <a:solidFill>
                  <a:srgbClr val="002060"/>
                </a:solidFill>
              </a:rPr>
              <a:t>세부 </a:t>
            </a:r>
            <a:r>
              <a:rPr lang="en-US" altLang="ko-KR" dirty="0" err="1">
                <a:solidFill>
                  <a:srgbClr val="002060"/>
                </a:solidFill>
              </a:rPr>
              <a:t>TestCase</a:t>
            </a:r>
            <a:r>
              <a:rPr lang="ko-KR" altLang="en-US">
                <a:solidFill>
                  <a:srgbClr val="002060"/>
                </a:solidFill>
              </a:rPr>
              <a:t>를 분리한것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1C15E54-7504-E645-B3B4-8B0E573F1183}"/>
              </a:ext>
            </a:extLst>
          </p:cNvPr>
          <p:cNvSpPr txBox="1"/>
          <p:nvPr/>
        </p:nvSpPr>
        <p:spPr>
          <a:xfrm>
            <a:off x="3038520" y="36450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FF0000"/>
                </a:solidFill>
              </a:rPr>
              <a:t>진행중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1C15E54-7504-E645-B3B4-8B0E573F1183}"/>
              </a:ext>
            </a:extLst>
          </p:cNvPr>
          <p:cNvSpPr txBox="1"/>
          <p:nvPr/>
        </p:nvSpPr>
        <p:spPr>
          <a:xfrm>
            <a:off x="2737478" y="56509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FF0000"/>
                </a:solidFill>
              </a:rPr>
              <a:t>진행중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44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직사각형 269">
            <a:extLst>
              <a:ext uri="{FF2B5EF4-FFF2-40B4-BE49-F238E27FC236}">
                <a16:creationId xmlns:a16="http://schemas.microsoft.com/office/drawing/2014/main" xmlns="" id="{F17AB5DA-097A-8C42-B1C1-20A1ACBB3BB6}"/>
              </a:ext>
            </a:extLst>
          </p:cNvPr>
          <p:cNvSpPr/>
          <p:nvPr/>
        </p:nvSpPr>
        <p:spPr>
          <a:xfrm>
            <a:off x="194801" y="926569"/>
            <a:ext cx="1584178" cy="290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xmlns="" id="{2BE5C2EB-EF7D-9241-83A7-8CBD31679909}"/>
              </a:ext>
            </a:extLst>
          </p:cNvPr>
          <p:cNvSpPr/>
          <p:nvPr/>
        </p:nvSpPr>
        <p:spPr>
          <a:xfrm>
            <a:off x="5594969" y="836712"/>
            <a:ext cx="3549031" cy="568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E0458DF4-7494-F642-8B87-CAACFA12BA28}"/>
              </a:ext>
            </a:extLst>
          </p:cNvPr>
          <p:cNvSpPr/>
          <p:nvPr/>
        </p:nvSpPr>
        <p:spPr>
          <a:xfrm>
            <a:off x="3970040" y="3944264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120DF353-D91A-2045-9FEA-48EE00D1ABED}"/>
              </a:ext>
            </a:extLst>
          </p:cNvPr>
          <p:cNvSpPr/>
          <p:nvPr/>
        </p:nvSpPr>
        <p:spPr>
          <a:xfrm>
            <a:off x="3910980" y="3884979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3B0B9B7C-86E4-E642-831E-2C1A8B5690F4}"/>
              </a:ext>
            </a:extLst>
          </p:cNvPr>
          <p:cNvSpPr/>
          <p:nvPr/>
        </p:nvSpPr>
        <p:spPr>
          <a:xfrm>
            <a:off x="3851920" y="3817068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1C10BD8C-5867-F148-A206-736131F7E275}"/>
              </a:ext>
            </a:extLst>
          </p:cNvPr>
          <p:cNvSpPr/>
          <p:nvPr/>
        </p:nvSpPr>
        <p:spPr>
          <a:xfrm>
            <a:off x="6735327" y="1597076"/>
            <a:ext cx="1745179" cy="89993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461EBFE9-3DA9-8641-AC15-B04ED0191476}"/>
              </a:ext>
            </a:extLst>
          </p:cNvPr>
          <p:cNvSpPr/>
          <p:nvPr/>
        </p:nvSpPr>
        <p:spPr>
          <a:xfrm>
            <a:off x="3893205" y="2562615"/>
            <a:ext cx="4587301" cy="104457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78F483CC-F852-764D-ADC5-506923B94ADA}"/>
              </a:ext>
            </a:extLst>
          </p:cNvPr>
          <p:cNvSpPr/>
          <p:nvPr/>
        </p:nvSpPr>
        <p:spPr>
          <a:xfrm>
            <a:off x="4147013" y="5342029"/>
            <a:ext cx="3089283" cy="89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0F1C44A6-5B57-0646-8BB4-3C5E155C185C}"/>
              </a:ext>
            </a:extLst>
          </p:cNvPr>
          <p:cNvSpPr/>
          <p:nvPr/>
        </p:nvSpPr>
        <p:spPr>
          <a:xfrm>
            <a:off x="4290906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8CE57CC9-4498-8D4F-AF7F-9E96AB285758}"/>
              </a:ext>
            </a:extLst>
          </p:cNvPr>
          <p:cNvSpPr/>
          <p:nvPr/>
        </p:nvSpPr>
        <p:spPr>
          <a:xfrm>
            <a:off x="5877090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252E183-89A2-414D-B3E0-624C39DC59A0}"/>
              </a:ext>
            </a:extLst>
          </p:cNvPr>
          <p:cNvSpPr/>
          <p:nvPr/>
        </p:nvSpPr>
        <p:spPr>
          <a:xfrm>
            <a:off x="5867191" y="465602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8D491F5B-556E-0541-A4E8-3853B159F40E}"/>
              </a:ext>
            </a:extLst>
          </p:cNvPr>
          <p:cNvSpPr/>
          <p:nvPr/>
        </p:nvSpPr>
        <p:spPr>
          <a:xfrm>
            <a:off x="5867191" y="3863936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62">
            <a:extLst>
              <a:ext uri="{FF2B5EF4-FFF2-40B4-BE49-F238E27FC236}">
                <a16:creationId xmlns:a16="http://schemas.microsoft.com/office/drawing/2014/main" xmlns="" id="{DE2D9DF7-66AC-984A-9D74-C5D3759643D7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rot="16200000" flipV="1">
            <a:off x="6238995" y="5269457"/>
            <a:ext cx="419374" cy="98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44F1109E-93B9-DF45-989D-7C1BD270E90C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rot="5400000" flipH="1" flipV="1">
            <a:off x="5445902" y="4486265"/>
            <a:ext cx="419374" cy="15762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1812B4D3-F58C-184D-86EE-6CD89CF39F98}"/>
              </a:ext>
            </a:extLst>
          </p:cNvPr>
          <p:cNvSpPr/>
          <p:nvPr/>
        </p:nvSpPr>
        <p:spPr>
          <a:xfrm>
            <a:off x="5517816" y="26476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out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112">
            <a:extLst>
              <a:ext uri="{FF2B5EF4-FFF2-40B4-BE49-F238E27FC236}">
                <a16:creationId xmlns:a16="http://schemas.microsoft.com/office/drawing/2014/main" xmlns="" id="{345ECFBB-CECD-BA4D-B1F3-E3C6CAF78A79}"/>
              </a:ext>
            </a:extLst>
          </p:cNvPr>
          <p:cNvCxnSpPr>
            <a:cxnSpLocks/>
            <a:stCxn id="77" idx="2"/>
            <a:endCxn id="40" idx="0"/>
          </p:cNvCxnSpPr>
          <p:nvPr/>
        </p:nvCxnSpPr>
        <p:spPr>
          <a:xfrm rot="16200000" flipH="1">
            <a:off x="5064663" y="1618000"/>
            <a:ext cx="511950" cy="154743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9754511-633B-7041-98AF-E33A3A0FC98D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6443732" y="4272632"/>
            <a:ext cx="0" cy="3833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5D772A53-5BEC-064F-8E97-C1CB2C530253}"/>
              </a:ext>
            </a:extLst>
          </p:cNvPr>
          <p:cNvSpPr/>
          <p:nvPr/>
        </p:nvSpPr>
        <p:spPr>
          <a:xfrm>
            <a:off x="7163328" y="3863936"/>
            <a:ext cx="1525227" cy="408696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Client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CD7CE5B7-20BC-2C46-A664-A4EDECFF3D85}"/>
              </a:ext>
            </a:extLst>
          </p:cNvPr>
          <p:cNvSpPr/>
          <p:nvPr/>
        </p:nvSpPr>
        <p:spPr>
          <a:xfrm>
            <a:off x="6848915" y="1705325"/>
            <a:ext cx="1562757" cy="712731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Terminal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80">
            <a:extLst>
              <a:ext uri="{FF2B5EF4-FFF2-40B4-BE49-F238E27FC236}">
                <a16:creationId xmlns:a16="http://schemas.microsoft.com/office/drawing/2014/main" xmlns="" id="{0BD279C1-36E2-5848-B736-F35911454F68}"/>
              </a:ext>
            </a:extLst>
          </p:cNvPr>
          <p:cNvCxnSpPr>
            <a:cxnSpLocks/>
            <a:stCxn id="34" idx="3"/>
            <a:endCxn id="55" idx="2"/>
          </p:cNvCxnSpPr>
          <p:nvPr/>
        </p:nvCxnSpPr>
        <p:spPr>
          <a:xfrm flipV="1">
            <a:off x="7020272" y="4272632"/>
            <a:ext cx="905670" cy="58774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B2BE17A4-47D7-184A-984F-A51B4E79F3CA}"/>
              </a:ext>
            </a:extLst>
          </p:cNvPr>
          <p:cNvSpPr/>
          <p:nvPr/>
        </p:nvSpPr>
        <p:spPr>
          <a:xfrm>
            <a:off x="6743233" y="2647694"/>
            <a:ext cx="1645191" cy="861025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Server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14E31EAC-048C-6549-8BEF-8A2B820EF6A3}"/>
              </a:ext>
            </a:extLst>
          </p:cNvPr>
          <p:cNvSpPr/>
          <p:nvPr/>
        </p:nvSpPr>
        <p:spPr>
          <a:xfrm>
            <a:off x="7040251" y="2076078"/>
            <a:ext cx="1342611" cy="244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E96C6458-E265-0342-AA1D-B196566A0BEA}"/>
              </a:ext>
            </a:extLst>
          </p:cNvPr>
          <p:cNvSpPr/>
          <p:nvPr/>
        </p:nvSpPr>
        <p:spPr>
          <a:xfrm>
            <a:off x="6845670" y="2994804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B677A110-344F-9141-9091-CE8DFBBA806E}"/>
              </a:ext>
            </a:extLst>
          </p:cNvPr>
          <p:cNvSpPr/>
          <p:nvPr/>
        </p:nvSpPr>
        <p:spPr>
          <a:xfrm>
            <a:off x="4001934" y="3157515"/>
            <a:ext cx="1435830" cy="408696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xmlns="" id="{9EA01640-1105-9E4F-83B1-8367EA787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28" y="1568560"/>
            <a:ext cx="567184" cy="567184"/>
          </a:xfrm>
          <a:prstGeom prst="rect">
            <a:avLst/>
          </a:prstGeom>
        </p:spPr>
      </p:pic>
      <p:sp>
        <p:nvSpPr>
          <p:cNvPr id="82" name="자기 디스크 81">
            <a:extLst>
              <a:ext uri="{FF2B5EF4-FFF2-40B4-BE49-F238E27FC236}">
                <a16:creationId xmlns:a16="http://schemas.microsoft.com/office/drawing/2014/main" xmlns="" id="{FF848F2D-43F9-C44D-8FD2-49C8C003A587}"/>
              </a:ext>
            </a:extLst>
          </p:cNvPr>
          <p:cNvSpPr/>
          <p:nvPr/>
        </p:nvSpPr>
        <p:spPr>
          <a:xfrm>
            <a:off x="3131840" y="2999840"/>
            <a:ext cx="597907" cy="607348"/>
          </a:xfrm>
          <a:prstGeom prst="flowChartMagneticDisk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DB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DEF78A6A-05D7-5E41-B667-6A4A6A5F819D}"/>
              </a:ext>
            </a:extLst>
          </p:cNvPr>
          <p:cNvSpPr/>
          <p:nvPr/>
        </p:nvSpPr>
        <p:spPr>
          <a:xfrm>
            <a:off x="6912920" y="3035983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AA38827F-C5C0-8F4F-B09E-1D79AD4D4191}"/>
              </a:ext>
            </a:extLst>
          </p:cNvPr>
          <p:cNvSpPr/>
          <p:nvPr/>
        </p:nvSpPr>
        <p:spPr>
          <a:xfrm>
            <a:off x="6980170" y="3076967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직선 화살표 연결선 80">
            <a:extLst>
              <a:ext uri="{FF2B5EF4-FFF2-40B4-BE49-F238E27FC236}">
                <a16:creationId xmlns:a16="http://schemas.microsoft.com/office/drawing/2014/main" xmlns="" id="{05A74BDC-018F-B24D-ADE1-4AAD8B84193E}"/>
              </a:ext>
            </a:extLst>
          </p:cNvPr>
          <p:cNvCxnSpPr>
            <a:cxnSpLocks/>
            <a:stCxn id="55" idx="0"/>
            <a:endCxn id="88" idx="2"/>
          </p:cNvCxnSpPr>
          <p:nvPr/>
        </p:nvCxnSpPr>
        <p:spPr>
          <a:xfrm rot="16200000" flipV="1">
            <a:off x="7506415" y="3444409"/>
            <a:ext cx="564588" cy="274466"/>
          </a:xfrm>
          <a:prstGeom prst="bentConnector3">
            <a:avLst>
              <a:gd name="adj1" fmla="val 32647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43A727FB-EA81-A747-955A-763AF6ECE3E0}"/>
              </a:ext>
            </a:extLst>
          </p:cNvPr>
          <p:cNvSpPr/>
          <p:nvPr/>
        </p:nvSpPr>
        <p:spPr>
          <a:xfrm>
            <a:off x="4170858" y="4676905"/>
            <a:ext cx="1153081" cy="408696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Save&amp;Load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9532EB94-F9E4-B248-93BE-8B28FC0A71A3}"/>
              </a:ext>
            </a:extLst>
          </p:cNvPr>
          <p:cNvSpPr/>
          <p:nvPr/>
        </p:nvSpPr>
        <p:spPr>
          <a:xfrm>
            <a:off x="3990917" y="2659336"/>
            <a:ext cx="1436903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물결 97">
            <a:extLst>
              <a:ext uri="{FF2B5EF4-FFF2-40B4-BE49-F238E27FC236}">
                <a16:creationId xmlns:a16="http://schemas.microsoft.com/office/drawing/2014/main" xmlns="" id="{02007D26-B0A7-4842-BD99-C3B37D516F6E}"/>
              </a:ext>
            </a:extLst>
          </p:cNvPr>
          <p:cNvSpPr/>
          <p:nvPr/>
        </p:nvSpPr>
        <p:spPr>
          <a:xfrm>
            <a:off x="3190300" y="1619186"/>
            <a:ext cx="631914" cy="752081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물결 107">
            <a:extLst>
              <a:ext uri="{FF2B5EF4-FFF2-40B4-BE49-F238E27FC236}">
                <a16:creationId xmlns:a16="http://schemas.microsoft.com/office/drawing/2014/main" xmlns="" id="{4EFAD43C-BC5B-6B4D-A9B6-124F685F6C78}"/>
              </a:ext>
            </a:extLst>
          </p:cNvPr>
          <p:cNvSpPr/>
          <p:nvPr/>
        </p:nvSpPr>
        <p:spPr>
          <a:xfrm>
            <a:off x="3237123" y="1673008"/>
            <a:ext cx="631914" cy="752081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물결 108">
            <a:extLst>
              <a:ext uri="{FF2B5EF4-FFF2-40B4-BE49-F238E27FC236}">
                <a16:creationId xmlns:a16="http://schemas.microsoft.com/office/drawing/2014/main" xmlns="" id="{A5770A1D-4E20-744B-8D3C-26679C09C99D}"/>
              </a:ext>
            </a:extLst>
          </p:cNvPr>
          <p:cNvSpPr/>
          <p:nvPr/>
        </p:nvSpPr>
        <p:spPr>
          <a:xfrm>
            <a:off x="3292469" y="1730714"/>
            <a:ext cx="631915" cy="752081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AA3E0FBA-562B-F941-9E6B-71397D2F4E3B}"/>
              </a:ext>
            </a:extLst>
          </p:cNvPr>
          <p:cNvSpPr/>
          <p:nvPr/>
        </p:nvSpPr>
        <p:spPr>
          <a:xfrm>
            <a:off x="7252542" y="5932034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Thread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물결 113">
            <a:extLst>
              <a:ext uri="{FF2B5EF4-FFF2-40B4-BE49-F238E27FC236}">
                <a16:creationId xmlns:a16="http://schemas.microsoft.com/office/drawing/2014/main" xmlns="" id="{150C22B7-E41D-F341-AC23-0112556BCF1B}"/>
              </a:ext>
            </a:extLst>
          </p:cNvPr>
          <p:cNvSpPr/>
          <p:nvPr/>
        </p:nvSpPr>
        <p:spPr>
          <a:xfrm>
            <a:off x="3164847" y="4656024"/>
            <a:ext cx="596617" cy="480692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20F3555F-C16D-1C46-A8C2-425BEA57D916}"/>
              </a:ext>
            </a:extLst>
          </p:cNvPr>
          <p:cNvSpPr/>
          <p:nvPr/>
        </p:nvSpPr>
        <p:spPr>
          <a:xfrm>
            <a:off x="4603774" y="1659186"/>
            <a:ext cx="667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xmlns="" id="{E44588BF-5DBD-644B-946E-88D9B7CE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1521826"/>
            <a:ext cx="567184" cy="567184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A59C3EBD-F622-1440-A489-C56A660B80F7}"/>
              </a:ext>
            </a:extLst>
          </p:cNvPr>
          <p:cNvSpPr/>
          <p:nvPr/>
        </p:nvSpPr>
        <p:spPr>
          <a:xfrm>
            <a:off x="5777126" y="1603411"/>
            <a:ext cx="6383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구름 127">
            <a:extLst>
              <a:ext uri="{FF2B5EF4-FFF2-40B4-BE49-F238E27FC236}">
                <a16:creationId xmlns:a16="http://schemas.microsoft.com/office/drawing/2014/main" xmlns="" id="{BFD3849C-08A6-744B-8A59-61F2A7830A1A}"/>
              </a:ext>
            </a:extLst>
          </p:cNvPr>
          <p:cNvSpPr/>
          <p:nvPr/>
        </p:nvSpPr>
        <p:spPr>
          <a:xfrm>
            <a:off x="8532620" y="2462996"/>
            <a:ext cx="647892" cy="497431"/>
          </a:xfrm>
          <a:prstGeom prst="cloud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80">
            <a:extLst>
              <a:ext uri="{FF2B5EF4-FFF2-40B4-BE49-F238E27FC236}">
                <a16:creationId xmlns:a16="http://schemas.microsoft.com/office/drawing/2014/main" xmlns="" id="{113C2A16-FD28-614D-8D78-DCF48FD75E20}"/>
              </a:ext>
            </a:extLst>
          </p:cNvPr>
          <p:cNvCxnSpPr>
            <a:cxnSpLocks/>
            <a:stCxn id="88" idx="3"/>
            <a:endCxn id="128" idx="1"/>
          </p:cNvCxnSpPr>
          <p:nvPr/>
        </p:nvCxnSpPr>
        <p:spPr>
          <a:xfrm flipV="1">
            <a:off x="8322781" y="2959897"/>
            <a:ext cx="533785" cy="228261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80">
            <a:extLst>
              <a:ext uri="{FF2B5EF4-FFF2-40B4-BE49-F238E27FC236}">
                <a16:creationId xmlns:a16="http://schemas.microsoft.com/office/drawing/2014/main" xmlns="" id="{9E1C5930-8B62-4E45-8C8F-3B9AF69FA73B}"/>
              </a:ext>
            </a:extLst>
          </p:cNvPr>
          <p:cNvCxnSpPr>
            <a:cxnSpLocks/>
            <a:stCxn id="66" idx="3"/>
            <a:endCxn id="128" idx="3"/>
          </p:cNvCxnSpPr>
          <p:nvPr/>
        </p:nvCxnSpPr>
        <p:spPr>
          <a:xfrm>
            <a:off x="8382862" y="2198505"/>
            <a:ext cx="473704" cy="292932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4769F64E-62FE-3041-A56E-EC43CF5BA6C1}"/>
              </a:ext>
            </a:extLst>
          </p:cNvPr>
          <p:cNvSpPr/>
          <p:nvPr/>
        </p:nvSpPr>
        <p:spPr>
          <a:xfrm>
            <a:off x="178874" y="2494783"/>
            <a:ext cx="2077730" cy="39614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3B5BAA97-B280-9C42-A4BD-28D2E27C5374}"/>
              </a:ext>
            </a:extLst>
          </p:cNvPr>
          <p:cNvSpPr/>
          <p:nvPr/>
        </p:nvSpPr>
        <p:spPr>
          <a:xfrm>
            <a:off x="192097" y="5324138"/>
            <a:ext cx="2013063" cy="94644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60371A2E-9CFC-4B46-9773-35802FA972D0}"/>
              </a:ext>
            </a:extLst>
          </p:cNvPr>
          <p:cNvSpPr/>
          <p:nvPr/>
        </p:nvSpPr>
        <p:spPr>
          <a:xfrm>
            <a:off x="323528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A911AA7B-CAB1-1F49-A545-CC5591EECCAD}"/>
              </a:ext>
            </a:extLst>
          </p:cNvPr>
          <p:cNvSpPr/>
          <p:nvPr/>
        </p:nvSpPr>
        <p:spPr>
          <a:xfrm>
            <a:off x="1331640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xmlns="" id="{20D1572C-F406-A64A-9554-D0A9E3C2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1" y="1424544"/>
            <a:ext cx="567184" cy="567184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1BA2A6DA-E78E-3A4F-9650-CC20B5AE76B1}"/>
              </a:ext>
            </a:extLst>
          </p:cNvPr>
          <p:cNvSpPr/>
          <p:nvPr/>
        </p:nvSpPr>
        <p:spPr>
          <a:xfrm>
            <a:off x="1244570" y="4295984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xmlns="" id="{D0B2521B-EFB7-5142-B8C8-1571EE2EB5E9}"/>
              </a:ext>
            </a:extLst>
          </p:cNvPr>
          <p:cNvSpPr/>
          <p:nvPr/>
        </p:nvSpPr>
        <p:spPr>
          <a:xfrm>
            <a:off x="803677" y="152630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72CAAC1E-9126-1842-A911-587CFB929897}"/>
              </a:ext>
            </a:extLst>
          </p:cNvPr>
          <p:cNvSpPr/>
          <p:nvPr/>
        </p:nvSpPr>
        <p:spPr>
          <a:xfrm>
            <a:off x="1244570" y="3719920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직선 화살표 연결선 62">
            <a:extLst>
              <a:ext uri="{FF2B5EF4-FFF2-40B4-BE49-F238E27FC236}">
                <a16:creationId xmlns:a16="http://schemas.microsoft.com/office/drawing/2014/main" xmlns="" id="{52F85838-8A77-5446-9AFF-64D94E81937D}"/>
              </a:ext>
            </a:extLst>
          </p:cNvPr>
          <p:cNvCxnSpPr>
            <a:cxnSpLocks/>
            <a:stCxn id="148" idx="0"/>
            <a:endCxn id="157" idx="2"/>
          </p:cNvCxnSpPr>
          <p:nvPr/>
        </p:nvCxnSpPr>
        <p:spPr>
          <a:xfrm rot="16200000" flipV="1">
            <a:off x="153744" y="3961106"/>
            <a:ext cx="2065247" cy="976912"/>
          </a:xfrm>
          <a:prstGeom prst="bentConnector3">
            <a:avLst>
              <a:gd name="adj1" fmla="val 25754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xmlns="" id="{94AF280C-AD84-6E4C-B3ED-C3C4E6604788}"/>
              </a:ext>
            </a:extLst>
          </p:cNvPr>
          <p:cNvCxnSpPr>
            <a:cxnSpLocks/>
            <a:stCxn id="147" idx="0"/>
            <a:endCxn id="157" idx="2"/>
          </p:cNvCxnSpPr>
          <p:nvPr/>
        </p:nvCxnSpPr>
        <p:spPr>
          <a:xfrm flipV="1">
            <a:off x="666711" y="3416938"/>
            <a:ext cx="31200" cy="2065247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80">
            <a:extLst>
              <a:ext uri="{FF2B5EF4-FFF2-40B4-BE49-F238E27FC236}">
                <a16:creationId xmlns:a16="http://schemas.microsoft.com/office/drawing/2014/main" xmlns="" id="{34691933-D33C-1F40-9A34-40D43DB49F47}"/>
              </a:ext>
            </a:extLst>
          </p:cNvPr>
          <p:cNvCxnSpPr>
            <a:cxnSpLocks/>
            <a:stCxn id="150" idx="1"/>
            <a:endCxn id="157" idx="2"/>
          </p:cNvCxnSpPr>
          <p:nvPr/>
        </p:nvCxnSpPr>
        <p:spPr>
          <a:xfrm rot="10800000">
            <a:off x="697912" y="3416939"/>
            <a:ext cx="546659" cy="1065149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0501D2F3-767B-7D4F-8B9E-157704C0FDD5}"/>
              </a:ext>
            </a:extLst>
          </p:cNvPr>
          <p:cNvSpPr/>
          <p:nvPr/>
        </p:nvSpPr>
        <p:spPr>
          <a:xfrm>
            <a:off x="1259632" y="3043180"/>
            <a:ext cx="869591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xmlns="" id="{E455B5E9-9F26-EA47-ADA4-5EF12C4CC547}"/>
              </a:ext>
            </a:extLst>
          </p:cNvPr>
          <p:cNvSpPr/>
          <p:nvPr/>
        </p:nvSpPr>
        <p:spPr>
          <a:xfrm>
            <a:off x="263115" y="3044733"/>
            <a:ext cx="869591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12">
            <a:extLst>
              <a:ext uri="{FF2B5EF4-FFF2-40B4-BE49-F238E27FC236}">
                <a16:creationId xmlns:a16="http://schemas.microsoft.com/office/drawing/2014/main" xmlns="" id="{15084C62-BD46-E64D-9AC3-28DB971BBB4D}"/>
              </a:ext>
            </a:extLst>
          </p:cNvPr>
          <p:cNvCxnSpPr>
            <a:cxnSpLocks/>
            <a:stCxn id="149" idx="2"/>
            <a:endCxn id="156" idx="0"/>
          </p:cNvCxnSpPr>
          <p:nvPr/>
        </p:nvCxnSpPr>
        <p:spPr>
          <a:xfrm rot="16200000" flipH="1">
            <a:off x="675749" y="2024501"/>
            <a:ext cx="1051452" cy="9859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xmlns="" id="{B21471CD-DE39-1448-A9C1-55BBB06AA7FC}"/>
              </a:ext>
            </a:extLst>
          </p:cNvPr>
          <p:cNvCxnSpPr>
            <a:cxnSpLocks/>
            <a:stCxn id="156" idx="2"/>
            <a:endCxn id="152" idx="0"/>
          </p:cNvCxnSpPr>
          <p:nvPr/>
        </p:nvCxnSpPr>
        <p:spPr>
          <a:xfrm flipH="1">
            <a:off x="1684149" y="3415385"/>
            <a:ext cx="10279" cy="304535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22">
            <a:extLst>
              <a:ext uri="{FF2B5EF4-FFF2-40B4-BE49-F238E27FC236}">
                <a16:creationId xmlns:a16="http://schemas.microsoft.com/office/drawing/2014/main" xmlns="" id="{726BA04E-7F28-8747-9B33-2FFE76B969C5}"/>
              </a:ext>
            </a:extLst>
          </p:cNvPr>
          <p:cNvCxnSpPr>
            <a:cxnSpLocks/>
            <a:stCxn id="152" idx="1"/>
            <a:endCxn id="157" idx="2"/>
          </p:cNvCxnSpPr>
          <p:nvPr/>
        </p:nvCxnSpPr>
        <p:spPr>
          <a:xfrm rot="10800000">
            <a:off x="697912" y="3416939"/>
            <a:ext cx="546659" cy="489085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22">
            <a:extLst>
              <a:ext uri="{FF2B5EF4-FFF2-40B4-BE49-F238E27FC236}">
                <a16:creationId xmlns:a16="http://schemas.microsoft.com/office/drawing/2014/main" xmlns="" id="{08F4243E-2E2E-C849-A33B-A78386B2D457}"/>
              </a:ext>
            </a:extLst>
          </p:cNvPr>
          <p:cNvCxnSpPr>
            <a:cxnSpLocks/>
            <a:stCxn id="157" idx="0"/>
            <a:endCxn id="149" idx="2"/>
          </p:cNvCxnSpPr>
          <p:nvPr/>
        </p:nvCxnSpPr>
        <p:spPr>
          <a:xfrm rot="5400000" flipH="1" flipV="1">
            <a:off x="176715" y="2512925"/>
            <a:ext cx="1053005" cy="106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12">
            <a:extLst>
              <a:ext uri="{FF2B5EF4-FFF2-40B4-BE49-F238E27FC236}">
                <a16:creationId xmlns:a16="http://schemas.microsoft.com/office/drawing/2014/main" xmlns="" id="{6E4BD016-E89D-0C4D-8328-65C32F3AF33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246576" y="1847525"/>
            <a:ext cx="602339" cy="2141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xmlns="" id="{39B7CA44-A94B-0748-9DD9-1D23B028DB72}"/>
              </a:ext>
            </a:extLst>
          </p:cNvPr>
          <p:cNvCxnSpPr>
            <a:cxnSpLocks/>
            <a:stCxn id="34" idx="1"/>
            <a:endCxn id="40" idx="2"/>
          </p:cNvCxnSpPr>
          <p:nvPr/>
        </p:nvCxnSpPr>
        <p:spPr>
          <a:xfrm rot="10800000" flipH="1">
            <a:off x="5867191" y="3056390"/>
            <a:ext cx="227166" cy="1803982"/>
          </a:xfrm>
          <a:prstGeom prst="bentConnector4">
            <a:avLst>
              <a:gd name="adj1" fmla="val -100631"/>
              <a:gd name="adj2" fmla="val 64112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:a16="http://schemas.microsoft.com/office/drawing/2014/main" xmlns="" id="{5984934A-7CAC-C744-AE61-2EF4F42DD20F}"/>
              </a:ext>
            </a:extLst>
          </p:cNvPr>
          <p:cNvCxnSpPr>
            <a:cxnSpLocks/>
            <a:stCxn id="114" idx="3"/>
            <a:endCxn id="100" idx="1"/>
          </p:cNvCxnSpPr>
          <p:nvPr/>
        </p:nvCxnSpPr>
        <p:spPr>
          <a:xfrm flipV="1">
            <a:off x="3761464" y="4881253"/>
            <a:ext cx="409394" cy="1511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:a16="http://schemas.microsoft.com/office/drawing/2014/main" xmlns="" id="{655E8AE1-D5BA-5B4D-833D-F6B00D66EE35}"/>
              </a:ext>
            </a:extLst>
          </p:cNvPr>
          <p:cNvCxnSpPr>
            <a:endCxn id="65" idx="1"/>
          </p:cNvCxnSpPr>
          <p:nvPr/>
        </p:nvCxnSpPr>
        <p:spPr>
          <a:xfrm flipV="1">
            <a:off x="5470351" y="3078207"/>
            <a:ext cx="1272882" cy="283656"/>
          </a:xfrm>
          <a:prstGeom prst="bentConnector3">
            <a:avLst>
              <a:gd name="adj1" fmla="val 7138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:a16="http://schemas.microsoft.com/office/drawing/2014/main" xmlns="" id="{A7025CF1-A961-5441-A122-B92C6DF7E1A8}"/>
              </a:ext>
            </a:extLst>
          </p:cNvPr>
          <p:cNvCxnSpPr>
            <a:cxnSpLocks/>
            <a:stCxn id="82" idx="4"/>
            <a:endCxn id="72" idx="1"/>
          </p:cNvCxnSpPr>
          <p:nvPr/>
        </p:nvCxnSpPr>
        <p:spPr>
          <a:xfrm>
            <a:off x="3729747" y="3303514"/>
            <a:ext cx="272187" cy="583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xmlns="" id="{6B5C410E-A3DA-F047-AD4F-61651B184ECF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3477714" y="2350480"/>
            <a:ext cx="599377" cy="427029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:a16="http://schemas.microsoft.com/office/drawing/2014/main" xmlns="" id="{0C5D8945-F62A-C842-B8AE-4E69636D2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863" y="3204986"/>
            <a:ext cx="234437" cy="234437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xmlns="" id="{B9A3148A-2359-974C-917B-87EFADC1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538" y="3822497"/>
            <a:ext cx="375611" cy="181973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xmlns="" id="{0E46C87B-E384-B042-98E2-7397EBDF4C1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5460" y="1591239"/>
            <a:ext cx="375611" cy="18197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xmlns="" id="{AC8AF32C-3E4F-2A45-8236-DC4C3D7D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195" y="1940894"/>
            <a:ext cx="234437" cy="234437"/>
          </a:xfrm>
          <a:prstGeom prst="rect">
            <a:avLst/>
          </a:prstGeom>
        </p:spPr>
      </p:pic>
      <p:cxnSp>
        <p:nvCxnSpPr>
          <p:cNvPr id="224" name="직선 화살표 연결선 112">
            <a:extLst>
              <a:ext uri="{FF2B5EF4-FFF2-40B4-BE49-F238E27FC236}">
                <a16:creationId xmlns:a16="http://schemas.microsoft.com/office/drawing/2014/main" xmlns="" id="{B359818F-C360-DF45-808E-0435E12E4697}"/>
              </a:ext>
            </a:extLst>
          </p:cNvPr>
          <p:cNvCxnSpPr>
            <a:cxnSpLocks/>
            <a:endCxn id="234" idx="1"/>
          </p:cNvCxnSpPr>
          <p:nvPr/>
        </p:nvCxnSpPr>
        <p:spPr>
          <a:xfrm>
            <a:off x="5642619" y="1017789"/>
            <a:ext cx="462343" cy="904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xmlns="" id="{7ED47064-E095-5541-82C9-2C1342D8A60D}"/>
              </a:ext>
            </a:extLst>
          </p:cNvPr>
          <p:cNvSpPr/>
          <p:nvPr/>
        </p:nvSpPr>
        <p:spPr>
          <a:xfrm>
            <a:off x="6104962" y="888330"/>
            <a:ext cx="1780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offline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직선 화살표 연결선 112">
            <a:extLst>
              <a:ext uri="{FF2B5EF4-FFF2-40B4-BE49-F238E27FC236}">
                <a16:creationId xmlns:a16="http://schemas.microsoft.com/office/drawing/2014/main" xmlns="" id="{561FB6CF-E0A2-B340-9639-5D15F016B77F}"/>
              </a:ext>
            </a:extLst>
          </p:cNvPr>
          <p:cNvCxnSpPr>
            <a:cxnSpLocks/>
            <a:endCxn id="237" idx="1"/>
          </p:cNvCxnSpPr>
          <p:nvPr/>
        </p:nvCxnSpPr>
        <p:spPr>
          <a:xfrm>
            <a:off x="5642619" y="1257819"/>
            <a:ext cx="461767" cy="9041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xmlns="" id="{B264BBB0-1BB4-B744-A97C-404864089381}"/>
              </a:ext>
            </a:extLst>
          </p:cNvPr>
          <p:cNvSpPr/>
          <p:nvPr/>
        </p:nvSpPr>
        <p:spPr>
          <a:xfrm>
            <a:off x="6104386" y="1128360"/>
            <a:ext cx="17812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online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8" name="직선 화살표 연결선 112">
            <a:extLst>
              <a:ext uri="{FF2B5EF4-FFF2-40B4-BE49-F238E27FC236}">
                <a16:creationId xmlns:a16="http://schemas.microsoft.com/office/drawing/2014/main" xmlns="" id="{5C148EDD-3634-7347-B95C-0A74DD33C2C1}"/>
              </a:ext>
            </a:extLst>
          </p:cNvPr>
          <p:cNvCxnSpPr>
            <a:cxnSpLocks/>
          </p:cNvCxnSpPr>
          <p:nvPr/>
        </p:nvCxnSpPr>
        <p:spPr>
          <a:xfrm>
            <a:off x="240765" y="1069448"/>
            <a:ext cx="5212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:a16="http://schemas.microsoft.com/office/drawing/2014/main" xmlns="" id="{5FF6C0ED-46FB-C54D-90FC-5FCBE31059B5}"/>
              </a:ext>
            </a:extLst>
          </p:cNvPr>
          <p:cNvSpPr/>
          <p:nvPr/>
        </p:nvSpPr>
        <p:spPr>
          <a:xfrm>
            <a:off x="626849" y="939989"/>
            <a:ext cx="1295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직선 연결선[R] 240">
            <a:extLst>
              <a:ext uri="{FF2B5EF4-FFF2-40B4-BE49-F238E27FC236}">
                <a16:creationId xmlns:a16="http://schemas.microsoft.com/office/drawing/2014/main" xmlns="" id="{04265992-DBD4-E148-B0A5-D43DD76F0C7F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4747399" y="5085601"/>
            <a:ext cx="0" cy="39658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[R] 244">
            <a:extLst>
              <a:ext uri="{FF2B5EF4-FFF2-40B4-BE49-F238E27FC236}">
                <a16:creationId xmlns:a16="http://schemas.microsoft.com/office/drawing/2014/main" xmlns="" id="{AB77A5DF-FEA7-744E-B7A5-92263CDA5282}"/>
              </a:ext>
            </a:extLst>
          </p:cNvPr>
          <p:cNvCxnSpPr>
            <a:cxnSpLocks/>
            <a:stCxn id="32" idx="1"/>
            <a:endCxn id="100" idx="3"/>
          </p:cNvCxnSpPr>
          <p:nvPr/>
        </p:nvCxnSpPr>
        <p:spPr>
          <a:xfrm rot="10800000">
            <a:off x="5323940" y="4881254"/>
            <a:ext cx="553151" cy="807189"/>
          </a:xfrm>
          <a:prstGeom prst="bentConnector3">
            <a:avLst>
              <a:gd name="adj1" fmla="val 67712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[R] 258">
            <a:extLst>
              <a:ext uri="{FF2B5EF4-FFF2-40B4-BE49-F238E27FC236}">
                <a16:creationId xmlns:a16="http://schemas.microsoft.com/office/drawing/2014/main" xmlns="" id="{8DDB764C-A8D4-6847-B310-31BBB22B5395}"/>
              </a:ext>
            </a:extLst>
          </p:cNvPr>
          <p:cNvCxnSpPr>
            <a:cxnSpLocks/>
          </p:cNvCxnSpPr>
          <p:nvPr/>
        </p:nvCxnSpPr>
        <p:spPr>
          <a:xfrm flipV="1">
            <a:off x="5517816" y="5008985"/>
            <a:ext cx="359274" cy="1094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>
            <a:extLst>
              <a:ext uri="{FF2B5EF4-FFF2-40B4-BE49-F238E27FC236}">
                <a16:creationId xmlns:a16="http://schemas.microsoft.com/office/drawing/2014/main" xmlns="" id="{1340A97A-499D-764E-A0D5-F4BC81A0FDBE}"/>
              </a:ext>
            </a:extLst>
          </p:cNvPr>
          <p:cNvSpPr/>
          <p:nvPr/>
        </p:nvSpPr>
        <p:spPr>
          <a:xfrm>
            <a:off x="8033294" y="915916"/>
            <a:ext cx="966690" cy="417435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modules</a:t>
            </a:r>
            <a:endParaRPr kumimoji="1"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xmlns="" id="{062129F7-5E2C-414E-A9F3-6D33E341B90C}"/>
              </a:ext>
            </a:extLst>
          </p:cNvPr>
          <p:cNvSpPr/>
          <p:nvPr/>
        </p:nvSpPr>
        <p:spPr>
          <a:xfrm>
            <a:off x="745656" y="2512304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</a:p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오른쪽 화살표[R] 287">
            <a:extLst>
              <a:ext uri="{FF2B5EF4-FFF2-40B4-BE49-F238E27FC236}">
                <a16:creationId xmlns:a16="http://schemas.microsoft.com/office/drawing/2014/main" xmlns="" id="{6959D055-DCC0-8B4C-89E4-B931504ACB6B}"/>
              </a:ext>
            </a:extLst>
          </p:cNvPr>
          <p:cNvSpPr/>
          <p:nvPr/>
        </p:nvSpPr>
        <p:spPr>
          <a:xfrm>
            <a:off x="2465800" y="3299347"/>
            <a:ext cx="584200" cy="162441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02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Course Lesson &amp; Learned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5536" y="836712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32702" y="1198740"/>
            <a:ext cx="6934380" cy="4580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</a:t>
            </a:r>
          </a:p>
          <a:p>
            <a:pPr lvl="1">
              <a:lnSpc>
                <a:spcPts val="2500"/>
              </a:lnSpc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 learned about~~~</a:t>
            </a:r>
          </a:p>
          <a:p>
            <a:pPr lvl="1">
              <a:lnSpc>
                <a:spcPts val="2500"/>
              </a:lnSpc>
            </a:pP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I felt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endParaRPr lang="en-US" altLang="ko-KR" sz="17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endParaRPr lang="en-US" altLang="ko-KR" sz="17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- It was~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endParaRPr lang="en-US" altLang="ko-KR" sz="17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great~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Hwang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I am ~~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28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342" t="10" r="9825" b="10"/>
          <a:stretch/>
        </p:blipFill>
        <p:spPr>
          <a:xfrm>
            <a:off x="2584215" y="1410983"/>
            <a:ext cx="6236257" cy="37053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6550" y="3025140"/>
            <a:ext cx="3745117" cy="21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323528" y="692696"/>
            <a:ext cx="85689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Fabulous 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</a:t>
            </a: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 and </a:t>
            </a:r>
            <a:r>
              <a:rPr lang="en-US" altLang="ko-KR" sz="2600" b="1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2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(Gangnam Style</a:t>
            </a:r>
            <a:r>
              <a:rPr lang="en-US" altLang="ko-KR" sz="22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22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1520" y="515719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No.1 in Social 50 chart 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ko-KR" sz="1200" dirty="0"/>
              <a:t>https://</a:t>
            </a:r>
            <a:r>
              <a:rPr kumimoji="1" lang="en-US" altLang="ko-KR" sz="1200" dirty="0" smtClean="0"/>
              <a:t>www.billboard.com/charts/social-50)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" y="3040380"/>
            <a:ext cx="3704145" cy="20799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37" y="1410983"/>
            <a:ext cx="2252425" cy="16031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2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00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 invalidUrl="http://:8080/"/>
              </a:rPr>
              <a:t>http://18.210.196.163:8080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 invalidUrl="http://:9000/projects"/>
              </a:rPr>
              <a:t>http://18.210.196.163:9000/projects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7. Quality activity – System Test TC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40692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Scenario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48" y="1387460"/>
            <a:ext cx="2439311" cy="2101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545" y="1108923"/>
            <a:ext cx="5203928" cy="2839707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480948" y="3948630"/>
            <a:ext cx="204312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Action &amp; Item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4703913" y="3934860"/>
            <a:ext cx="1973617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Game </a:t>
            </a:r>
            <a:r>
              <a:rPr lang="en-US" altLang="ko-KR" b="1" dirty="0" err="1"/>
              <a:t>Config</a:t>
            </a:r>
            <a:r>
              <a:rPr lang="en-US" altLang="ko-KR" b="1" dirty="0"/>
              <a:t>.</a:t>
            </a:r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4511904"/>
            <a:ext cx="3634996" cy="2027008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28</a:t>
            </a:fld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064" y="4520682"/>
            <a:ext cx="3767689" cy="20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71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107504" y="785118"/>
            <a:ext cx="8832619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Ground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hrs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project meeting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mentoring meeting / week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74" y="836712"/>
            <a:ext cx="2022127" cy="218188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b="10506"/>
          <a:stretch/>
        </p:blipFill>
        <p:spPr bwMode="auto">
          <a:xfrm>
            <a:off x="4605866" y="3067245"/>
            <a:ext cx="4485704" cy="252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0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Bug-free Game. 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not focus on simple coverage ratio 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B27AAC2-195B-F545-9B37-CCE4EBD13C76}"/>
              </a:ext>
            </a:extLst>
          </p:cNvPr>
          <p:cNvSpPr txBox="1"/>
          <p:nvPr/>
        </p:nvSpPr>
        <p:spPr>
          <a:xfrm>
            <a:off x="4175215" y="295054"/>
            <a:ext cx="2598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Quality goal</a:t>
            </a:r>
            <a:r>
              <a:rPr kumimoji="1" lang="ko-KR" altLang="en-US" dirty="0">
                <a:solidFill>
                  <a:srgbClr val="FF0000"/>
                </a:solidFill>
              </a:rPr>
              <a:t> 을 정의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1"/>
            <a:r>
              <a:rPr kumimoji="1" lang="en-US" altLang="ko-KR" dirty="0">
                <a:solidFill>
                  <a:srgbClr val="FF0000"/>
                </a:solidFill>
              </a:rPr>
              <a:t>Measure </a:t>
            </a:r>
            <a:r>
              <a:rPr kumimoji="1" lang="ko-KR" altLang="en-US" dirty="0">
                <a:solidFill>
                  <a:srgbClr val="FF0000"/>
                </a:solidFill>
              </a:rPr>
              <a:t>정의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724128" y="2271478"/>
            <a:ext cx="3555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goal(quality goal </a:t>
            </a:r>
            <a:r>
              <a:rPr kumimoji="1" lang="ko-KR" altLang="en-US" dirty="0">
                <a:solidFill>
                  <a:srgbClr val="FF0000"/>
                </a:solidFill>
              </a:rPr>
              <a:t>포함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목표대비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달성도 비교 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28328DC-7C69-1F41-8D59-CC9193B4919C}"/>
              </a:ext>
            </a:extLst>
          </p:cNvPr>
          <p:cNvSpPr txBox="1"/>
          <p:nvPr/>
        </p:nvSpPr>
        <p:spPr>
          <a:xfrm>
            <a:off x="7705687" y="77518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899592" y="2484042"/>
            <a:ext cx="4068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Quality activity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의 경험하고 현업에 적용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6444208" y="4437112"/>
            <a:ext cx="3925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개발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feature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를 세분화하고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pass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율 작성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6974381" y="3861048"/>
            <a:ext cx="2286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>
                <a:solidFill>
                  <a:srgbClr val="0070C0"/>
                </a:solidFill>
              </a:rPr>
              <a:t>System test case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6154926" y="5373216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rgbClr val="0070C0"/>
                </a:solidFill>
              </a:rPr>
              <a:t>비기능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–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서버 동시 접속 내구성 테스트 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497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Technical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Unclear requirements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make implementation and source modification difficult : 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Modify and add requirements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clarify.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level of java language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among individual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job by individual skill level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Resource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time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implement new feature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 members into developers and testers based on their </a:t>
            </a:r>
            <a:r>
              <a:rPr lang="en-US" altLang="ko-KR" sz="1600" b="1" u="sng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specialities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difficult to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appropriate project management tools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external JIRA tools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that team members feel familiar.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Product Quality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unintended errors occurred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during the integration of new functions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Simultaneously execute integration test and system test.</a:t>
            </a:r>
            <a:endParaRPr lang="en-US" altLang="ko-KR" sz="2000" b="1" u="sng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Risk Management 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BA35872-4DD6-3B46-9D3F-9FAA18C9CE27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091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&amp; Rework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/ Mutation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(Black box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Boundary Value Analysis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B2FB05-795F-E146-B2F6-E5FC788BF7C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508104" y="405199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용어 기준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7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xmlns="" id="{94F681FA-9F0C-DD45-9A9C-E4E6A1F0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752654"/>
            <a:ext cx="9144000" cy="59167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efforts 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Planned effort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initial planned effort(h) for our project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Estimated effort :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task by assignee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Actual effort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task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efforts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3" name="Chart 39">
            <a:extLst>
              <a:ext uri="{FF2B5EF4-FFF2-40B4-BE49-F238E27FC236}">
                <a16:creationId xmlns:a16="http://schemas.microsoft.com/office/drawing/2014/main" xmlns="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091908"/>
              </p:ext>
            </p:extLst>
          </p:nvPr>
        </p:nvGraphicFramePr>
        <p:xfrm>
          <a:off x="323528" y="1052736"/>
          <a:ext cx="856895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262BB8F-AD4A-7447-B7DD-A209224692C7}"/>
              </a:ext>
            </a:extLst>
          </p:cNvPr>
          <p:cNvSpPr txBox="1"/>
          <p:nvPr/>
        </p:nvSpPr>
        <p:spPr>
          <a:xfrm>
            <a:off x="6876256" y="1190252"/>
            <a:ext cx="5333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>
                <a:solidFill>
                  <a:srgbClr val="FF0000"/>
                </a:solidFill>
              </a:rPr>
              <a:t>정의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Lessen &amp; learned.(?) 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- </a:t>
            </a:r>
            <a:r>
              <a:rPr kumimoji="1" lang="ko-KR" altLang="en-US" dirty="0">
                <a:solidFill>
                  <a:srgbClr val="FF0000"/>
                </a:solidFill>
              </a:rPr>
              <a:t>각 단계별로 </a:t>
            </a:r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다르게 정의해야 하는가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93873AF-A20F-DF4F-B4BD-BE1DC7CC787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55576" y="1266792"/>
          <a:ext cx="5797624" cy="167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1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83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260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Severity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Defect Types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Critical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Conflict to requirements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Cirtical</a:t>
                      </a:r>
                      <a:r>
                        <a:rPr lang="en-US" sz="1100" u="none" strike="noStrike" dirty="0">
                          <a:effectLst/>
                        </a:rPr>
                        <a:t> unstable issue. (can't proceed game)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Major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Structural Odd Code (no </a:t>
                      </a:r>
                      <a:r>
                        <a:rPr lang="en-US" sz="1100" u="none" strike="noStrike" dirty="0" err="1">
                          <a:effectLst/>
                        </a:rPr>
                        <a:t>consistant</a:t>
                      </a:r>
                      <a:r>
                        <a:rPr lang="en-US" sz="1100" u="none" strike="noStrike" dirty="0">
                          <a:effectLst/>
                        </a:rPr>
                        <a:t> with other code)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Memory handling issue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Strange functional Operation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Minor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all defects except Critical, Major defect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/>
          </p:nvPr>
        </p:nvGraphicFramePr>
        <p:xfrm>
          <a:off x="647564" y="3166947"/>
          <a:ext cx="6336704" cy="3215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/>
          <p:cNvSpPr/>
          <p:nvPr/>
        </p:nvSpPr>
        <p:spPr>
          <a:xfrm rot="20130486">
            <a:off x="5620519" y="4363529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3373</TotalTime>
  <Words>1927</Words>
  <Application>Microsoft Office PowerPoint</Application>
  <PresentationFormat>화면 슬라이드 쇼(4:3)</PresentationFormat>
  <Paragraphs>464</Paragraphs>
  <Slides>28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이종구/책임연구원/TV BSP Core팀(ieeum.lee@lge.com)</cp:lastModifiedBy>
  <cp:revision>182</cp:revision>
  <dcterms:created xsi:type="dcterms:W3CDTF">2018-07-20T19:33:24Z</dcterms:created>
  <dcterms:modified xsi:type="dcterms:W3CDTF">2018-08-01T20:24:08Z</dcterms:modified>
</cp:coreProperties>
</file>